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12"/>
  </p:notesMasterIdLst>
  <p:sldIdLst>
    <p:sldId id="256" r:id="rId2"/>
    <p:sldId id="257" r:id="rId3"/>
    <p:sldId id="265" r:id="rId4"/>
    <p:sldId id="258" r:id="rId5"/>
    <p:sldId id="260" r:id="rId6"/>
    <p:sldId id="264" r:id="rId7"/>
    <p:sldId id="261" r:id="rId8"/>
    <p:sldId id="263" r:id="rId9"/>
    <p:sldId id="262" r:id="rId10"/>
    <p:sldId id="259" r:id="rId1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84" d="100"/>
          <a:sy n="84" d="100"/>
        </p:scale>
        <p:origin x="27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F6D2659-8980-46FC-98EB-EA0E6A55D98B}" type="datetimeFigureOut">
              <a:rPr lang="en-US" smtClean="0"/>
              <a:t>11/3/2021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75A8D6-2225-4D22-86C4-DAAE72C04EB8}" type="slidenum">
              <a:rPr lang="en-US" smtClean="0"/>
              <a:t>‹#›</a:t>
            </a:fld>
            <a:endParaRPr lang="en-US"/>
          </a:p>
        </p:txBody>
      </p:sp>
    </p:spTree>
    <p:extLst>
      <p:ext uri="{BB962C8B-B14F-4D97-AF65-F5344CB8AC3E}">
        <p14:creationId xmlns:p14="http://schemas.microsoft.com/office/powerpoint/2010/main" val="232182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75A8D6-2225-4D22-86C4-DAAE72C04EB8}" type="slidenum">
              <a:rPr lang="en-US" smtClean="0"/>
              <a:t>1</a:t>
            </a:fld>
            <a:endParaRPr lang="en-US"/>
          </a:p>
        </p:txBody>
      </p:sp>
    </p:spTree>
    <p:extLst>
      <p:ext uri="{BB962C8B-B14F-4D97-AF65-F5344CB8AC3E}">
        <p14:creationId xmlns:p14="http://schemas.microsoft.com/office/powerpoint/2010/main" val="165168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75A8D6-2225-4D22-86C4-DAAE72C04EB8}" type="slidenum">
              <a:rPr lang="en-US" smtClean="0"/>
              <a:t>10</a:t>
            </a:fld>
            <a:endParaRPr lang="en-US"/>
          </a:p>
        </p:txBody>
      </p:sp>
    </p:spTree>
    <p:extLst>
      <p:ext uri="{BB962C8B-B14F-4D97-AF65-F5344CB8AC3E}">
        <p14:creationId xmlns:p14="http://schemas.microsoft.com/office/powerpoint/2010/main" val="287865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75A8D6-2225-4D22-86C4-DAAE72C04EB8}" type="slidenum">
              <a:rPr lang="en-US" smtClean="0"/>
              <a:t>2</a:t>
            </a:fld>
            <a:endParaRPr lang="en-US"/>
          </a:p>
        </p:txBody>
      </p:sp>
    </p:spTree>
    <p:extLst>
      <p:ext uri="{BB962C8B-B14F-4D97-AF65-F5344CB8AC3E}">
        <p14:creationId xmlns:p14="http://schemas.microsoft.com/office/powerpoint/2010/main" val="307258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kinds of requests we typically handle—we can fill requests for copies of scholarly articles—we can usually get something within 48 hours if we don’t have it.</a:t>
            </a:r>
          </a:p>
          <a:p>
            <a:r>
              <a:rPr lang="en-US" dirty="0"/>
              <a:t>Free of charge of course.</a:t>
            </a:r>
          </a:p>
          <a:p>
            <a:r>
              <a:rPr lang="en-US" b="1" dirty="0"/>
              <a:t>Requesting a specific article</a:t>
            </a:r>
          </a:p>
          <a:p>
            <a:r>
              <a:rPr lang="en-US" dirty="0"/>
              <a:t>You can send us a citation or as much of the article citation as you know. The request form allows you to attach files, so you can send us a list of articles or you can take a picture of a citation with your phone and attach the image to the request form.</a:t>
            </a:r>
          </a:p>
          <a:p>
            <a:endParaRPr lang="en-US" b="1" dirty="0"/>
          </a:p>
          <a:p>
            <a:r>
              <a:rPr lang="en-US" b="1" dirty="0"/>
              <a:t>Request a Literature Search</a:t>
            </a:r>
          </a:p>
          <a:p>
            <a:r>
              <a:rPr lang="en-US" dirty="0"/>
              <a:t>You can ask us to research a subject or find articles on something specific—a syndrome, an illness, a procedure, a theory a program, whatever. The best thing is to be as specific as possible. If you feel you can’t put it in an email, you can call the help desk and leave the request there or ask us to call you. We will insist that you register in our system however, before we will help you.</a:t>
            </a:r>
          </a:p>
          <a:p>
            <a:endParaRPr lang="en-US" dirty="0"/>
          </a:p>
          <a:p>
            <a:r>
              <a:rPr lang="en-US" b="1" dirty="0"/>
              <a:t>Information for Patients and Families</a:t>
            </a:r>
            <a:endParaRPr lang="en-US" dirty="0"/>
          </a:p>
          <a:p>
            <a:r>
              <a:rPr lang="en-US" dirty="0"/>
              <a:t>We have resources at NIH and NLM that provide good patient information. We also have some premium resources—such as UPTODATE that also provide patient information and handouts.</a:t>
            </a:r>
          </a:p>
          <a:p>
            <a:endParaRPr lang="en-US" dirty="0"/>
          </a:p>
          <a:p>
            <a:r>
              <a:rPr lang="en-US" dirty="0"/>
              <a:t>We are not currently loaning or borrowing books. We have very few books on the shelves these days and those we have don’t circulate. We are not borrowing books from medical libraries. We can assist you in locating titles or purchasing books.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75A8D6-2225-4D22-86C4-DAAE72C04EB8}" type="slidenum">
              <a:rPr lang="en-US" smtClean="0"/>
              <a:t>3</a:t>
            </a:fld>
            <a:endParaRPr lang="en-US"/>
          </a:p>
        </p:txBody>
      </p:sp>
    </p:spTree>
    <p:extLst>
      <p:ext uri="{BB962C8B-B14F-4D97-AF65-F5344CB8AC3E}">
        <p14:creationId xmlns:p14="http://schemas.microsoft.com/office/powerpoint/2010/main" val="424327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public helpdesk page. It’s a very simple page.  It will be the main way for you to contact us and to communicate and track requests that you’ve placed with us. </a:t>
            </a:r>
          </a:p>
          <a:p>
            <a:endParaRPr lang="en-US" dirty="0"/>
          </a:p>
          <a:p>
            <a:r>
              <a:rPr lang="en-US" dirty="0"/>
              <a:t>Before we will help you, you’ll need to register with us, so we know who you are and that you’re a customer we can serve. So when you go to our page, the first thing you will want to do is to click sign up button in the right hand corner.</a:t>
            </a:r>
          </a:p>
        </p:txBody>
      </p:sp>
      <p:sp>
        <p:nvSpPr>
          <p:cNvPr id="4" name="Slide Number Placeholder 3"/>
          <p:cNvSpPr>
            <a:spLocks noGrp="1"/>
          </p:cNvSpPr>
          <p:nvPr>
            <p:ph type="sldNum" sz="quarter" idx="5"/>
          </p:nvPr>
        </p:nvSpPr>
        <p:spPr/>
        <p:txBody>
          <a:bodyPr/>
          <a:lstStyle/>
          <a:p>
            <a:fld id="{5875A8D6-2225-4D22-86C4-DAAE72C04EB8}" type="slidenum">
              <a:rPr lang="en-US" smtClean="0"/>
              <a:t>4</a:t>
            </a:fld>
            <a:endParaRPr lang="en-US"/>
          </a:p>
        </p:txBody>
      </p:sp>
    </p:spTree>
    <p:extLst>
      <p:ext uri="{BB962C8B-B14F-4D97-AF65-F5344CB8AC3E}">
        <p14:creationId xmlns:p14="http://schemas.microsoft.com/office/powerpoint/2010/main" val="178068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ask you to provide your name and email address and then click the register button.</a:t>
            </a:r>
          </a:p>
          <a:p>
            <a:endParaRPr lang="en-US" dirty="0"/>
          </a:p>
          <a:p>
            <a:r>
              <a:rPr lang="en-US" dirty="0"/>
              <a:t>You will then receive very quickly an activation email with some information and a link back to the helpdesk page so you can login for the first time.</a:t>
            </a:r>
          </a:p>
        </p:txBody>
      </p:sp>
      <p:sp>
        <p:nvSpPr>
          <p:cNvPr id="4" name="Slide Number Placeholder 3"/>
          <p:cNvSpPr>
            <a:spLocks noGrp="1"/>
          </p:cNvSpPr>
          <p:nvPr>
            <p:ph type="sldNum" sz="quarter" idx="5"/>
          </p:nvPr>
        </p:nvSpPr>
        <p:spPr/>
        <p:txBody>
          <a:bodyPr/>
          <a:lstStyle/>
          <a:p>
            <a:fld id="{5875A8D6-2225-4D22-86C4-DAAE72C04EB8}" type="slidenum">
              <a:rPr lang="en-US" smtClean="0"/>
              <a:t>5</a:t>
            </a:fld>
            <a:endParaRPr lang="en-US"/>
          </a:p>
        </p:txBody>
      </p:sp>
    </p:spTree>
    <p:extLst>
      <p:ext uri="{BB962C8B-B14F-4D97-AF65-F5344CB8AC3E}">
        <p14:creationId xmlns:p14="http://schemas.microsoft.com/office/powerpoint/2010/main" val="29234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back to login to the portal you’ll be asked for a  password, but at this moment you do not have one. And the system does not automatically assign one. So to create on and get to your first request, you need to click on the “forgot your password” link.</a:t>
            </a:r>
          </a:p>
        </p:txBody>
      </p:sp>
      <p:sp>
        <p:nvSpPr>
          <p:cNvPr id="4" name="Slide Number Placeholder 3"/>
          <p:cNvSpPr>
            <a:spLocks noGrp="1"/>
          </p:cNvSpPr>
          <p:nvPr>
            <p:ph type="sldNum" sz="quarter" idx="5"/>
          </p:nvPr>
        </p:nvSpPr>
        <p:spPr/>
        <p:txBody>
          <a:bodyPr/>
          <a:lstStyle/>
          <a:p>
            <a:fld id="{5875A8D6-2225-4D22-86C4-DAAE72C04EB8}" type="slidenum">
              <a:rPr lang="en-US" smtClean="0"/>
              <a:t>6</a:t>
            </a:fld>
            <a:endParaRPr lang="en-US"/>
          </a:p>
        </p:txBody>
      </p:sp>
    </p:spTree>
    <p:extLst>
      <p:ext uri="{BB962C8B-B14F-4D97-AF65-F5344CB8AC3E}">
        <p14:creationId xmlns:p14="http://schemas.microsoft.com/office/powerpoint/2010/main" val="9351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arrive at this page, and type in your email and click the RESET Password button.</a:t>
            </a:r>
          </a:p>
        </p:txBody>
      </p:sp>
      <p:sp>
        <p:nvSpPr>
          <p:cNvPr id="4" name="Slide Number Placeholder 3"/>
          <p:cNvSpPr>
            <a:spLocks noGrp="1"/>
          </p:cNvSpPr>
          <p:nvPr>
            <p:ph type="sldNum" sz="quarter" idx="5"/>
          </p:nvPr>
        </p:nvSpPr>
        <p:spPr/>
        <p:txBody>
          <a:bodyPr/>
          <a:lstStyle/>
          <a:p>
            <a:fld id="{5875A8D6-2225-4D22-86C4-DAAE72C04EB8}" type="slidenum">
              <a:rPr lang="en-US" smtClean="0"/>
              <a:t>7</a:t>
            </a:fld>
            <a:endParaRPr lang="en-US"/>
          </a:p>
        </p:txBody>
      </p:sp>
    </p:spTree>
    <p:extLst>
      <p:ext uri="{BB962C8B-B14F-4D97-AF65-F5344CB8AC3E}">
        <p14:creationId xmlns:p14="http://schemas.microsoft.com/office/powerpoint/2010/main" val="3927175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get another email directing you to this “change password” page. This is where you finally get to create a password that will then be your personal password for the site. Once you have this set, you’ll automatically be taken back to the helpdesk page and you can type in your first request.</a:t>
            </a:r>
          </a:p>
        </p:txBody>
      </p:sp>
      <p:sp>
        <p:nvSpPr>
          <p:cNvPr id="4" name="Slide Number Placeholder 3"/>
          <p:cNvSpPr>
            <a:spLocks noGrp="1"/>
          </p:cNvSpPr>
          <p:nvPr>
            <p:ph type="sldNum" sz="quarter" idx="5"/>
          </p:nvPr>
        </p:nvSpPr>
        <p:spPr/>
        <p:txBody>
          <a:bodyPr/>
          <a:lstStyle/>
          <a:p>
            <a:fld id="{5875A8D6-2225-4D22-86C4-DAAE72C04EB8}" type="slidenum">
              <a:rPr lang="en-US" smtClean="0"/>
              <a:t>8</a:t>
            </a:fld>
            <a:endParaRPr lang="en-US"/>
          </a:p>
        </p:txBody>
      </p:sp>
    </p:spTree>
    <p:extLst>
      <p:ext uri="{BB962C8B-B14F-4D97-AF65-F5344CB8AC3E}">
        <p14:creationId xmlns:p14="http://schemas.microsoft.com/office/powerpoint/2010/main" val="102118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Request page looks like. Essentially you’ll be opening a new ticket. We ask that you submit one request at a time. </a:t>
            </a:r>
          </a:p>
          <a:p>
            <a:endParaRPr lang="en-US" dirty="0"/>
          </a:p>
          <a:p>
            <a:r>
              <a:rPr lang="en-US" dirty="0"/>
              <a:t>Requests that we can fill are </a:t>
            </a:r>
          </a:p>
        </p:txBody>
      </p:sp>
      <p:sp>
        <p:nvSpPr>
          <p:cNvPr id="4" name="Slide Number Placeholder 3"/>
          <p:cNvSpPr>
            <a:spLocks noGrp="1"/>
          </p:cNvSpPr>
          <p:nvPr>
            <p:ph type="sldNum" sz="quarter" idx="5"/>
          </p:nvPr>
        </p:nvSpPr>
        <p:spPr/>
        <p:txBody>
          <a:bodyPr/>
          <a:lstStyle/>
          <a:p>
            <a:fld id="{5875A8D6-2225-4D22-86C4-DAAE72C04EB8}" type="slidenum">
              <a:rPr lang="en-US" smtClean="0"/>
              <a:t>9</a:t>
            </a:fld>
            <a:endParaRPr lang="en-US"/>
          </a:p>
        </p:txBody>
      </p:sp>
    </p:spTree>
    <p:extLst>
      <p:ext uri="{BB962C8B-B14F-4D97-AF65-F5344CB8AC3E}">
        <p14:creationId xmlns:p14="http://schemas.microsoft.com/office/powerpoint/2010/main" val="258765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43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192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568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194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901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605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02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81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406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6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705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5072258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espondingtogether.wikispiral.org/tiki-read_article.php?articleId=38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unterricehealthscience.freshdesk.com/support/hom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unterricehealthscience.freshdesk.com/support/h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hunterricehealthscience.freshdesk.com/support/ho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unterricehealthscience.freshdesk.com/support/ho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B0B4BD-B5CC-467C-96A8-EA638E8863B2}"/>
              </a:ext>
            </a:extLst>
          </p:cNvPr>
          <p:cNvPicPr>
            <a:picLocks noChangeAspect="1"/>
          </p:cNvPicPr>
          <p:nvPr/>
        </p:nvPicPr>
        <p:blipFill rotWithShape="1">
          <a:blip r:embed="rId3"/>
          <a:srcRect t="21208" r="9089" b="6869"/>
          <a:stretch/>
        </p:blipFill>
        <p:spPr>
          <a:xfrm>
            <a:off x="5219700" y="492125"/>
            <a:ext cx="6418263" cy="5059363"/>
          </a:xfrm>
          <a:prstGeom prst="rect">
            <a:avLst/>
          </a:prstGeom>
        </p:spPr>
      </p:pic>
      <p:pic>
        <p:nvPicPr>
          <p:cNvPr id="6" name="Picture 5" descr="Logo, company name&#10;&#10;Description automatically generated">
            <a:extLst>
              <a:ext uri="{FF2B5EF4-FFF2-40B4-BE49-F238E27FC236}">
                <a16:creationId xmlns:a16="http://schemas.microsoft.com/office/drawing/2014/main" id="{8CFFAA97-D839-4297-AD5E-8537AF9EC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304" y="5065818"/>
            <a:ext cx="1627936" cy="1420306"/>
          </a:xfrm>
          <a:prstGeom prst="rect">
            <a:avLst/>
          </a:prstGeom>
        </p:spPr>
      </p:pic>
      <p:pic>
        <p:nvPicPr>
          <p:cNvPr id="12" name="Picture 11" descr="A picture containing text, clock, gauge&#10;&#10;Description automatically generated">
            <a:extLst>
              <a:ext uri="{FF2B5EF4-FFF2-40B4-BE49-F238E27FC236}">
                <a16:creationId xmlns:a16="http://schemas.microsoft.com/office/drawing/2014/main" id="{478755D1-2AC6-4BBD-87EE-78616D424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840" y="5621338"/>
            <a:ext cx="3775710" cy="515366"/>
          </a:xfrm>
          <a:prstGeom prst="rect">
            <a:avLst/>
          </a:prstGeom>
        </p:spPr>
      </p:pic>
      <p:sp>
        <p:nvSpPr>
          <p:cNvPr id="2" name="Title 1"/>
          <p:cNvSpPr>
            <a:spLocks noGrp="1"/>
          </p:cNvSpPr>
          <p:nvPr>
            <p:ph type="ctrTitle"/>
          </p:nvPr>
        </p:nvSpPr>
        <p:spPr>
          <a:xfrm>
            <a:off x="674237" y="914400"/>
            <a:ext cx="3657600" cy="2887579"/>
          </a:xfrm>
        </p:spPr>
        <p:txBody>
          <a:bodyPr>
            <a:normAutofit/>
          </a:bodyPr>
          <a:lstStyle/>
          <a:p>
            <a:r>
              <a:rPr lang="en-US" sz="4800" dirty="0">
                <a:solidFill>
                  <a:srgbClr val="FFFFFF"/>
                </a:solidFill>
                <a:cs typeface="Calibri Light"/>
              </a:rPr>
              <a:t>Behavioral Health Research Support</a:t>
            </a:r>
          </a:p>
        </p:txBody>
      </p:sp>
      <p:sp>
        <p:nvSpPr>
          <p:cNvPr id="3" name="Subtitle 2"/>
          <p:cNvSpPr>
            <a:spLocks noGrp="1"/>
          </p:cNvSpPr>
          <p:nvPr>
            <p:ph type="subTitle" idx="1"/>
          </p:nvPr>
        </p:nvSpPr>
        <p:spPr>
          <a:xfrm>
            <a:off x="674237" y="4170501"/>
            <a:ext cx="3657600" cy="1525597"/>
          </a:xfrm>
        </p:spPr>
        <p:txBody>
          <a:bodyPr vert="horz" lIns="91440" tIns="45720" rIns="91440" bIns="45720" rtlCol="0">
            <a:normAutofit/>
          </a:bodyPr>
          <a:lstStyle/>
          <a:p>
            <a:r>
              <a:rPr lang="en-US" sz="2000">
                <a:solidFill>
                  <a:srgbClr val="FFFFFF"/>
                </a:solidFill>
                <a:ea typeface="+mn-lt"/>
                <a:cs typeface="+mn-lt"/>
              </a:rPr>
              <a:t>Information Service for Community Professionals</a:t>
            </a:r>
          </a:p>
          <a:p>
            <a:endParaRPr lang="en-US" sz="2000">
              <a:solidFill>
                <a:srgbClr val="FFFFFF"/>
              </a:solidFill>
              <a:cs typeface="Calibri"/>
            </a:endParaRP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BBDDAF5-89EB-4CE9-81FC-E664D5B499C4}"/>
              </a:ext>
            </a:extLst>
          </p:cNvPr>
          <p:cNvPicPr>
            <a:picLocks noChangeAspect="1"/>
          </p:cNvPicPr>
          <p:nvPr/>
        </p:nvPicPr>
        <p:blipFill>
          <a:blip r:embed="rId3"/>
          <a:stretch>
            <a:fillRect/>
          </a:stretch>
        </p:blipFill>
        <p:spPr>
          <a:xfrm>
            <a:off x="1748901" y="603682"/>
            <a:ext cx="8818017" cy="6038425"/>
          </a:xfrm>
          <a:prstGeom prst="rect">
            <a:avLst/>
          </a:prstGeom>
        </p:spPr>
      </p:pic>
    </p:spTree>
    <p:extLst>
      <p:ext uri="{BB962C8B-B14F-4D97-AF65-F5344CB8AC3E}">
        <p14:creationId xmlns:p14="http://schemas.microsoft.com/office/powerpoint/2010/main" val="11093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94000"/>
          </a:srgbClr>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47" name="Rectangle 52">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54" name="Rectangle 53">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D495261E-9002-40AF-8A00-D69D325E3982}"/>
              </a:ext>
            </a:extLst>
          </p:cNvPr>
          <p:cNvSpPr>
            <a:spLocks noGrp="1"/>
          </p:cNvSpPr>
          <p:nvPr>
            <p:ph type="title"/>
          </p:nvPr>
        </p:nvSpPr>
        <p:spPr>
          <a:xfrm>
            <a:off x="765051" y="662400"/>
            <a:ext cx="4516505" cy="1492132"/>
          </a:xfrm>
        </p:spPr>
        <p:txBody>
          <a:bodyPr anchor="t">
            <a:normAutofit/>
          </a:bodyPr>
          <a:lstStyle/>
          <a:p>
            <a:r>
              <a:rPr lang="en-US" sz="4800" b="1" dirty="0">
                <a:solidFill>
                  <a:srgbClr val="002060"/>
                </a:solidFill>
              </a:rPr>
              <a:t>Goals</a:t>
            </a:r>
          </a:p>
        </p:txBody>
      </p:sp>
      <p:sp>
        <p:nvSpPr>
          <p:cNvPr id="3" name="Content Placeholder 2">
            <a:extLst>
              <a:ext uri="{FF2B5EF4-FFF2-40B4-BE49-F238E27FC236}">
                <a16:creationId xmlns:a16="http://schemas.microsoft.com/office/drawing/2014/main" id="{CDC6157C-E969-46AF-ADA4-F41132CE5BC2}"/>
              </a:ext>
            </a:extLst>
          </p:cNvPr>
          <p:cNvSpPr>
            <a:spLocks noGrp="1"/>
          </p:cNvSpPr>
          <p:nvPr>
            <p:ph idx="1"/>
          </p:nvPr>
        </p:nvSpPr>
        <p:spPr>
          <a:xfrm>
            <a:off x="495072" y="1264284"/>
            <a:ext cx="4389998" cy="3844800"/>
          </a:xfrm>
        </p:spPr>
        <p:txBody>
          <a:bodyPr vert="horz" lIns="91440" tIns="45720" rIns="91440" bIns="45720" rtlCol="0" anchor="t">
            <a:noAutofit/>
          </a:bodyPr>
          <a:lstStyle/>
          <a:p>
            <a:endParaRPr lang="en-US" sz="1600" dirty="0">
              <a:solidFill>
                <a:schemeClr val="tx1">
                  <a:alpha val="60000"/>
                </a:schemeClr>
              </a:solidFill>
              <a:latin typeface="Abadi"/>
            </a:endParaRPr>
          </a:p>
          <a:p>
            <a:r>
              <a:rPr lang="en-US" sz="2000" b="1" dirty="0">
                <a:solidFill>
                  <a:srgbClr val="002060">
                    <a:alpha val="60000"/>
                  </a:srgbClr>
                </a:solidFill>
                <a:latin typeface="Abadi"/>
              </a:rPr>
              <a:t>Fill a need for BH information support in community service agencies</a:t>
            </a:r>
          </a:p>
          <a:p>
            <a:r>
              <a:rPr lang="en-US" sz="2000" b="1" dirty="0">
                <a:solidFill>
                  <a:srgbClr val="002060">
                    <a:alpha val="60000"/>
                  </a:srgbClr>
                </a:solidFill>
                <a:latin typeface="Abadi"/>
              </a:rPr>
              <a:t>Meet the information service needs of local BH professionals</a:t>
            </a:r>
          </a:p>
          <a:p>
            <a:r>
              <a:rPr lang="en-US" sz="2000" b="1" dirty="0">
                <a:solidFill>
                  <a:srgbClr val="002060">
                    <a:alpha val="60000"/>
                  </a:srgbClr>
                </a:solidFill>
                <a:latin typeface="Abadi"/>
              </a:rPr>
              <a:t>Develop a public service model for the health sciences library program</a:t>
            </a:r>
          </a:p>
          <a:p>
            <a:r>
              <a:rPr lang="en-US" sz="2000" b="1" dirty="0">
                <a:solidFill>
                  <a:srgbClr val="002060">
                    <a:alpha val="60000"/>
                  </a:srgbClr>
                </a:solidFill>
                <a:latin typeface="Abadi"/>
              </a:rPr>
              <a:t>Extend existing hospital research service to six counties</a:t>
            </a:r>
          </a:p>
          <a:p>
            <a:r>
              <a:rPr lang="en-US" sz="2000" b="1" dirty="0">
                <a:solidFill>
                  <a:srgbClr val="002060">
                    <a:alpha val="60000"/>
                  </a:srgbClr>
                </a:solidFill>
                <a:latin typeface="Abadi"/>
              </a:rPr>
              <a:t>Build partnerships with behavioral health organizations and professionals</a:t>
            </a:r>
          </a:p>
        </p:txBody>
      </p:sp>
      <p:sp>
        <p:nvSpPr>
          <p:cNvPr id="56" name="Freeform: Shape 55">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27" descr="Background pattern&#10;&#10;Description automatically generated">
            <a:extLst>
              <a:ext uri="{FF2B5EF4-FFF2-40B4-BE49-F238E27FC236}">
                <a16:creationId xmlns:a16="http://schemas.microsoft.com/office/drawing/2014/main" id="{BEE5245E-C3DE-4267-8F12-684659A29E6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50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312306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9" name="Picture 8">
            <a:extLst>
              <a:ext uri="{FF2B5EF4-FFF2-40B4-BE49-F238E27FC236}">
                <a16:creationId xmlns:a16="http://schemas.microsoft.com/office/drawing/2014/main" id="{12D13483-98D9-4A61-9382-83E0E9A54A15}"/>
              </a:ext>
            </a:extLst>
          </p:cNvPr>
          <p:cNvPicPr>
            <a:picLocks noChangeAspect="1"/>
          </p:cNvPicPr>
          <p:nvPr/>
        </p:nvPicPr>
        <p:blipFill>
          <a:blip r:embed="rId3"/>
          <a:stretch>
            <a:fillRect/>
          </a:stretch>
        </p:blipFill>
        <p:spPr>
          <a:xfrm>
            <a:off x="962025" y="1027113"/>
            <a:ext cx="6254750" cy="1590675"/>
          </a:xfrm>
          <a:prstGeom prst="rect">
            <a:avLst/>
          </a:prstGeom>
        </p:spPr>
      </p:pic>
      <p:pic>
        <p:nvPicPr>
          <p:cNvPr id="11" name="Picture 10">
            <a:extLst>
              <a:ext uri="{FF2B5EF4-FFF2-40B4-BE49-F238E27FC236}">
                <a16:creationId xmlns:a16="http://schemas.microsoft.com/office/drawing/2014/main" id="{E8845921-00D5-416D-A816-76EB48FCE765}"/>
              </a:ext>
            </a:extLst>
          </p:cNvPr>
          <p:cNvPicPr>
            <a:picLocks noChangeAspect="1"/>
          </p:cNvPicPr>
          <p:nvPr/>
        </p:nvPicPr>
        <p:blipFill>
          <a:blip r:embed="rId4"/>
          <a:stretch>
            <a:fillRect/>
          </a:stretch>
        </p:blipFill>
        <p:spPr>
          <a:xfrm>
            <a:off x="962025" y="2676525"/>
            <a:ext cx="6254750" cy="1487488"/>
          </a:xfrm>
          <a:prstGeom prst="rect">
            <a:avLst/>
          </a:prstGeom>
        </p:spPr>
      </p:pic>
      <p:pic>
        <p:nvPicPr>
          <p:cNvPr id="13" name="Picture 12">
            <a:extLst>
              <a:ext uri="{FF2B5EF4-FFF2-40B4-BE49-F238E27FC236}">
                <a16:creationId xmlns:a16="http://schemas.microsoft.com/office/drawing/2014/main" id="{0B4A2211-6A47-4B4F-854D-33AE454CCB98}"/>
              </a:ext>
            </a:extLst>
          </p:cNvPr>
          <p:cNvPicPr>
            <a:picLocks noChangeAspect="1"/>
          </p:cNvPicPr>
          <p:nvPr/>
        </p:nvPicPr>
        <p:blipFill>
          <a:blip r:embed="rId5"/>
          <a:stretch>
            <a:fillRect/>
          </a:stretch>
        </p:blipFill>
        <p:spPr>
          <a:xfrm>
            <a:off x="962025" y="4222750"/>
            <a:ext cx="6254750" cy="1582738"/>
          </a:xfrm>
          <a:prstGeom prst="rect">
            <a:avLst/>
          </a:prstGeom>
        </p:spPr>
      </p:pic>
      <p:sp>
        <p:nvSpPr>
          <p:cNvPr id="2" name="Title 1">
            <a:extLst>
              <a:ext uri="{FF2B5EF4-FFF2-40B4-BE49-F238E27FC236}">
                <a16:creationId xmlns:a16="http://schemas.microsoft.com/office/drawing/2014/main" id="{2E98D426-E40C-4B0C-9FA9-F71AA67710E2}"/>
              </a:ext>
            </a:extLst>
          </p:cNvPr>
          <p:cNvSpPr>
            <a:spLocks noGrp="1"/>
          </p:cNvSpPr>
          <p:nvPr>
            <p:ph type="title"/>
          </p:nvPr>
        </p:nvSpPr>
        <p:spPr>
          <a:xfrm>
            <a:off x="8119870" y="961509"/>
            <a:ext cx="3787650" cy="4745785"/>
          </a:xfrm>
        </p:spPr>
        <p:txBody>
          <a:bodyPr anchor="ctr">
            <a:normAutofit/>
          </a:bodyPr>
          <a:lstStyle/>
          <a:p>
            <a:r>
              <a:rPr lang="en-US" sz="4000" dirty="0">
                <a:solidFill>
                  <a:schemeClr val="accent1">
                    <a:lumMod val="75000"/>
                  </a:schemeClr>
                </a:solidFill>
                <a:latin typeface="+mn-lt"/>
              </a:rPr>
              <a:t>What Kinds of Requests Can I Make?</a:t>
            </a:r>
          </a:p>
        </p:txBody>
      </p:sp>
    </p:spTree>
    <p:extLst>
      <p:ext uri="{BB962C8B-B14F-4D97-AF65-F5344CB8AC3E}">
        <p14:creationId xmlns:p14="http://schemas.microsoft.com/office/powerpoint/2010/main" val="263757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259080" y="80645"/>
            <a:ext cx="10515600" cy="1325563"/>
          </a:xfrm>
        </p:spPr>
        <p:txBody>
          <a:bodyPr>
            <a:normAutofit/>
          </a:bodyPr>
          <a:lstStyle/>
          <a:p>
            <a:r>
              <a:rPr lang="en-US" sz="3200" dirty="0">
                <a:solidFill>
                  <a:srgbClr val="0070C0"/>
                </a:solidFill>
              </a:rPr>
              <a:t>                       </a:t>
            </a:r>
            <a:r>
              <a:rPr lang="en-US" sz="3200" b="1" dirty="0">
                <a:solidFill>
                  <a:srgbClr val="0070C0"/>
                </a:solidFill>
              </a:rPr>
              <a:t>Getting Started: Sign up at our helpdesk</a:t>
            </a:r>
          </a:p>
        </p:txBody>
      </p:sp>
      <p:pic>
        <p:nvPicPr>
          <p:cNvPr id="9" name="Content Placeholder 8" descr="A picture containing timeline&#10;&#10;Description automatically generated">
            <a:extLst>
              <a:ext uri="{FF2B5EF4-FFF2-40B4-BE49-F238E27FC236}">
                <a16:creationId xmlns:a16="http://schemas.microsoft.com/office/drawing/2014/main" id="{CB585EB2-27CB-428B-A8AF-2AF8B09AE7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489" y="1260589"/>
            <a:ext cx="8539431" cy="5002327"/>
          </a:xfrm>
        </p:spPr>
      </p:pic>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4"/>
              </a:rPr>
              <a:t>https://hunterricehealthscience.freshdesk.com/support/home</a:t>
            </a:r>
            <a:endParaRPr lang="en-US" dirty="0"/>
          </a:p>
        </p:txBody>
      </p:sp>
      <p:sp>
        <p:nvSpPr>
          <p:cNvPr id="12" name="TextBox 11">
            <a:extLst>
              <a:ext uri="{FF2B5EF4-FFF2-40B4-BE49-F238E27FC236}">
                <a16:creationId xmlns:a16="http://schemas.microsoft.com/office/drawing/2014/main" id="{69077FFD-79FF-46AF-8E0A-0083FB2093FA}"/>
              </a:ext>
            </a:extLst>
          </p:cNvPr>
          <p:cNvSpPr txBox="1"/>
          <p:nvPr/>
        </p:nvSpPr>
        <p:spPr>
          <a:xfrm>
            <a:off x="575227" y="3016042"/>
            <a:ext cx="2405849" cy="967957"/>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ONE</a:t>
            </a:r>
            <a:r>
              <a:rPr lang="en-US" sz="2000" b="1" dirty="0">
                <a:solidFill>
                  <a:srgbClr val="7030A0"/>
                </a:solidFill>
              </a:rPr>
              <a:t>:   </a:t>
            </a:r>
          </a:p>
          <a:p>
            <a:pPr algn="ctr">
              <a:lnSpc>
                <a:spcPct val="150000"/>
              </a:lnSpc>
            </a:pPr>
            <a:r>
              <a:rPr lang="en-US" sz="2000" b="1" dirty="0">
                <a:solidFill>
                  <a:srgbClr val="7030A0"/>
                </a:solidFill>
              </a:rPr>
              <a:t>Click “SIGN UP”</a:t>
            </a:r>
          </a:p>
        </p:txBody>
      </p:sp>
    </p:spTree>
    <p:extLst>
      <p:ext uri="{BB962C8B-B14F-4D97-AF65-F5344CB8AC3E}">
        <p14:creationId xmlns:p14="http://schemas.microsoft.com/office/powerpoint/2010/main" val="263629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259080" y="80645"/>
            <a:ext cx="10515600" cy="1325563"/>
          </a:xfrm>
        </p:spPr>
        <p:txBody>
          <a:bodyPr>
            <a:normAutofit/>
          </a:bodyPr>
          <a:lstStyle/>
          <a:p>
            <a:r>
              <a:rPr lang="en-US" sz="3200" dirty="0">
                <a:solidFill>
                  <a:srgbClr val="0070C0"/>
                </a:solidFill>
              </a:rPr>
              <a:t>                       </a:t>
            </a:r>
            <a:r>
              <a:rPr lang="en-US" sz="3200" b="1" dirty="0">
                <a:solidFill>
                  <a:srgbClr val="0070C0"/>
                </a:solidFill>
              </a:rPr>
              <a:t>Getting Started: Sign up at our helpdesk</a:t>
            </a:r>
          </a:p>
        </p:txBody>
      </p:sp>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3"/>
              </a:rPr>
              <a:t>https://hunterricehealthscience.freshdesk.com/support/home</a:t>
            </a:r>
            <a:endParaRPr lang="en-US" dirty="0"/>
          </a:p>
        </p:txBody>
      </p:sp>
      <p:pic>
        <p:nvPicPr>
          <p:cNvPr id="6" name="Content Placeholder 5">
            <a:extLst>
              <a:ext uri="{FF2B5EF4-FFF2-40B4-BE49-F238E27FC236}">
                <a16:creationId xmlns:a16="http://schemas.microsoft.com/office/drawing/2014/main" id="{2AA074E1-74F0-48F3-8D8C-CC9AC26BBC8D}"/>
              </a:ext>
            </a:extLst>
          </p:cNvPr>
          <p:cNvPicPr>
            <a:picLocks noGrp="1" noChangeAspect="1"/>
          </p:cNvPicPr>
          <p:nvPr>
            <p:ph idx="1"/>
          </p:nvPr>
        </p:nvPicPr>
        <p:blipFill>
          <a:blip r:embed="rId4"/>
          <a:stretch>
            <a:fillRect/>
          </a:stretch>
        </p:blipFill>
        <p:spPr>
          <a:xfrm>
            <a:off x="3087608" y="1713390"/>
            <a:ext cx="8816176" cy="4792047"/>
          </a:xfrm>
        </p:spPr>
      </p:pic>
      <p:sp>
        <p:nvSpPr>
          <p:cNvPr id="8" name="TextBox 7">
            <a:extLst>
              <a:ext uri="{FF2B5EF4-FFF2-40B4-BE49-F238E27FC236}">
                <a16:creationId xmlns:a16="http://schemas.microsoft.com/office/drawing/2014/main" id="{478BDF3B-479B-4689-B4AE-D191DE2BD8F3}"/>
              </a:ext>
            </a:extLst>
          </p:cNvPr>
          <p:cNvSpPr txBox="1"/>
          <p:nvPr/>
        </p:nvSpPr>
        <p:spPr>
          <a:xfrm>
            <a:off x="461639" y="4937542"/>
            <a:ext cx="2359639" cy="1200329"/>
          </a:xfrm>
          <a:prstGeom prst="rect">
            <a:avLst/>
          </a:prstGeom>
          <a:solidFill>
            <a:srgbClr val="FFC000"/>
          </a:solidFill>
          <a:ln>
            <a:solidFill>
              <a:srgbClr val="7030A0"/>
            </a:solidFill>
          </a:ln>
        </p:spPr>
        <p:txBody>
          <a:bodyPr wrap="square" rtlCol="0">
            <a:spAutoFit/>
          </a:bodyPr>
          <a:lstStyle/>
          <a:p>
            <a:r>
              <a:rPr lang="en-US" i="1" dirty="0">
                <a:solidFill>
                  <a:srgbClr val="C00000"/>
                </a:solidFill>
              </a:rPr>
              <a:t>NOTE: you </a:t>
            </a:r>
            <a:r>
              <a:rPr lang="en-US" i="1" u="sng" dirty="0">
                <a:solidFill>
                  <a:srgbClr val="C00000"/>
                </a:solidFill>
              </a:rPr>
              <a:t>will not </a:t>
            </a:r>
            <a:r>
              <a:rPr lang="en-US" i="1" dirty="0">
                <a:solidFill>
                  <a:srgbClr val="C00000"/>
                </a:solidFill>
              </a:rPr>
              <a:t>be assigned a password; start by clicking on “forgot password”</a:t>
            </a:r>
          </a:p>
        </p:txBody>
      </p:sp>
      <p:sp>
        <p:nvSpPr>
          <p:cNvPr id="12" name="TextBox 11">
            <a:extLst>
              <a:ext uri="{FF2B5EF4-FFF2-40B4-BE49-F238E27FC236}">
                <a16:creationId xmlns:a16="http://schemas.microsoft.com/office/drawing/2014/main" id="{4BDA0ACD-F60F-481C-9F4E-6DC5C24A9B8A}"/>
              </a:ext>
            </a:extLst>
          </p:cNvPr>
          <p:cNvSpPr txBox="1"/>
          <p:nvPr/>
        </p:nvSpPr>
        <p:spPr>
          <a:xfrm>
            <a:off x="415429" y="2252524"/>
            <a:ext cx="2405849" cy="1477328"/>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TWO</a:t>
            </a:r>
            <a:r>
              <a:rPr lang="en-US" sz="2000" b="1" dirty="0">
                <a:solidFill>
                  <a:srgbClr val="7030A0"/>
                </a:solidFill>
              </a:rPr>
              <a:t>:   </a:t>
            </a:r>
          </a:p>
          <a:p>
            <a:pPr algn="ctr"/>
            <a:r>
              <a:rPr lang="en-US" sz="2000" b="1" dirty="0">
                <a:solidFill>
                  <a:srgbClr val="7030A0"/>
                </a:solidFill>
              </a:rPr>
              <a:t>Type your name and email address and click “REGISTER”</a:t>
            </a:r>
          </a:p>
        </p:txBody>
      </p:sp>
    </p:spTree>
    <p:extLst>
      <p:ext uri="{BB962C8B-B14F-4D97-AF65-F5344CB8AC3E}">
        <p14:creationId xmlns:p14="http://schemas.microsoft.com/office/powerpoint/2010/main" val="318125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259080" y="80645"/>
            <a:ext cx="10515600" cy="1325563"/>
          </a:xfrm>
        </p:spPr>
        <p:txBody>
          <a:bodyPr>
            <a:normAutofit/>
          </a:bodyPr>
          <a:lstStyle/>
          <a:p>
            <a:r>
              <a:rPr lang="en-US" sz="3200" dirty="0">
                <a:solidFill>
                  <a:srgbClr val="0070C0"/>
                </a:solidFill>
              </a:rPr>
              <a:t>                       </a:t>
            </a:r>
            <a:r>
              <a:rPr lang="en-US" sz="3200" b="1" dirty="0">
                <a:solidFill>
                  <a:srgbClr val="0070C0"/>
                </a:solidFill>
              </a:rPr>
              <a:t>Getting Started: Sign up at our helpdesk</a:t>
            </a:r>
          </a:p>
        </p:txBody>
      </p:sp>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3"/>
              </a:rPr>
              <a:t>https://hunterricehealthscience.freshdesk.com/support/home</a:t>
            </a:r>
            <a:endParaRPr lang="en-US" dirty="0"/>
          </a:p>
        </p:txBody>
      </p:sp>
      <p:pic>
        <p:nvPicPr>
          <p:cNvPr id="5" name="Picture 4">
            <a:extLst>
              <a:ext uri="{FF2B5EF4-FFF2-40B4-BE49-F238E27FC236}">
                <a16:creationId xmlns:a16="http://schemas.microsoft.com/office/drawing/2014/main" id="{04846BCD-2AEC-459B-B9D5-D4600A5587D5}"/>
              </a:ext>
            </a:extLst>
          </p:cNvPr>
          <p:cNvPicPr>
            <a:picLocks noChangeAspect="1"/>
          </p:cNvPicPr>
          <p:nvPr/>
        </p:nvPicPr>
        <p:blipFill>
          <a:blip r:embed="rId4"/>
          <a:stretch>
            <a:fillRect/>
          </a:stretch>
        </p:blipFill>
        <p:spPr>
          <a:xfrm>
            <a:off x="511151" y="80645"/>
            <a:ext cx="10515600" cy="6085686"/>
          </a:xfrm>
          <a:prstGeom prst="rect">
            <a:avLst/>
          </a:prstGeom>
        </p:spPr>
      </p:pic>
      <p:sp>
        <p:nvSpPr>
          <p:cNvPr id="13" name="TextBox 12">
            <a:extLst>
              <a:ext uri="{FF2B5EF4-FFF2-40B4-BE49-F238E27FC236}">
                <a16:creationId xmlns:a16="http://schemas.microsoft.com/office/drawing/2014/main" id="{5A16CC00-D1CD-4BD5-B0A7-0C79663A9778}"/>
              </a:ext>
            </a:extLst>
          </p:cNvPr>
          <p:cNvSpPr txBox="1"/>
          <p:nvPr/>
        </p:nvSpPr>
        <p:spPr>
          <a:xfrm>
            <a:off x="5227127" y="1795762"/>
            <a:ext cx="5408322" cy="1477328"/>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THREE</a:t>
            </a:r>
            <a:r>
              <a:rPr lang="en-US" sz="2000" b="1" dirty="0">
                <a:solidFill>
                  <a:srgbClr val="7030A0"/>
                </a:solidFill>
              </a:rPr>
              <a:t>:   </a:t>
            </a:r>
          </a:p>
          <a:p>
            <a:pPr algn="ctr"/>
            <a:r>
              <a:rPr lang="en-US" sz="2000" b="1" dirty="0">
                <a:solidFill>
                  <a:srgbClr val="7030A0"/>
                </a:solidFill>
              </a:rPr>
              <a:t>The activation email you receive will not contain a password. When you login the first time at the helpdesk  select  “Forgot your password”</a:t>
            </a:r>
          </a:p>
        </p:txBody>
      </p:sp>
      <p:cxnSp>
        <p:nvCxnSpPr>
          <p:cNvPr id="7" name="Straight Arrow Connector 6">
            <a:extLst>
              <a:ext uri="{FF2B5EF4-FFF2-40B4-BE49-F238E27FC236}">
                <a16:creationId xmlns:a16="http://schemas.microsoft.com/office/drawing/2014/main" id="{3357B634-3EFA-4F11-96F4-7276316FA5BE}"/>
              </a:ext>
            </a:extLst>
          </p:cNvPr>
          <p:cNvCxnSpPr>
            <a:cxnSpLocks/>
          </p:cNvCxnSpPr>
          <p:nvPr/>
        </p:nvCxnSpPr>
        <p:spPr>
          <a:xfrm flipH="1">
            <a:off x="2584640" y="3273090"/>
            <a:ext cx="2642487" cy="1357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3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96713-8C03-402B-A6A4-937B0BA58571}"/>
              </a:ext>
            </a:extLst>
          </p:cNvPr>
          <p:cNvPicPr>
            <a:picLocks noChangeAspect="1"/>
          </p:cNvPicPr>
          <p:nvPr/>
        </p:nvPicPr>
        <p:blipFill>
          <a:blip r:embed="rId3"/>
          <a:stretch>
            <a:fillRect/>
          </a:stretch>
        </p:blipFill>
        <p:spPr>
          <a:xfrm>
            <a:off x="685060" y="1640276"/>
            <a:ext cx="10821880" cy="2954780"/>
          </a:xfrm>
          <a:prstGeom prst="rect">
            <a:avLst/>
          </a:prstGeom>
        </p:spPr>
      </p:pic>
      <p:sp>
        <p:nvSpPr>
          <p:cNvPr id="14" name="TextBox 13">
            <a:extLst>
              <a:ext uri="{FF2B5EF4-FFF2-40B4-BE49-F238E27FC236}">
                <a16:creationId xmlns:a16="http://schemas.microsoft.com/office/drawing/2014/main" id="{B3AC1826-21F1-44A4-90D2-BA1EAFA1A45D}"/>
              </a:ext>
            </a:extLst>
          </p:cNvPr>
          <p:cNvSpPr txBox="1"/>
          <p:nvPr/>
        </p:nvSpPr>
        <p:spPr>
          <a:xfrm>
            <a:off x="6960094" y="1782996"/>
            <a:ext cx="3710866" cy="2092881"/>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FOUR</a:t>
            </a:r>
            <a:r>
              <a:rPr lang="en-US" sz="2000" b="1" dirty="0">
                <a:solidFill>
                  <a:srgbClr val="7030A0"/>
                </a:solidFill>
              </a:rPr>
              <a:t>:   </a:t>
            </a:r>
          </a:p>
          <a:p>
            <a:pPr algn="ctr"/>
            <a:r>
              <a:rPr lang="en-US" sz="2000" b="1" dirty="0">
                <a:solidFill>
                  <a:srgbClr val="7030A0"/>
                </a:solidFill>
              </a:rPr>
              <a:t>Type your email address and select “RESET MY PASSWORD”</a:t>
            </a:r>
          </a:p>
          <a:p>
            <a:pPr algn="ctr"/>
            <a:endParaRPr lang="en-US" sz="2000" b="1" dirty="0">
              <a:solidFill>
                <a:srgbClr val="7030A0"/>
              </a:solidFill>
            </a:endParaRPr>
          </a:p>
          <a:p>
            <a:pPr algn="ctr"/>
            <a:endParaRPr lang="en-US" sz="2000" b="1" dirty="0">
              <a:solidFill>
                <a:srgbClr val="7030A0"/>
              </a:solidFill>
            </a:endParaRPr>
          </a:p>
          <a:p>
            <a:pPr algn="ctr"/>
            <a:endParaRPr lang="en-US" sz="2000" b="1" dirty="0">
              <a:solidFill>
                <a:srgbClr val="7030A0"/>
              </a:solidFill>
            </a:endParaRPr>
          </a:p>
        </p:txBody>
      </p:sp>
    </p:spTree>
    <p:extLst>
      <p:ext uri="{BB962C8B-B14F-4D97-AF65-F5344CB8AC3E}">
        <p14:creationId xmlns:p14="http://schemas.microsoft.com/office/powerpoint/2010/main" val="429162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3"/>
              </a:rPr>
              <a:t>https://hunterricehealthscience.freshdesk.com/support/home</a:t>
            </a:r>
            <a:endParaRPr lang="en-US" dirty="0"/>
          </a:p>
        </p:txBody>
      </p:sp>
      <p:pic>
        <p:nvPicPr>
          <p:cNvPr id="5" name="Picture 4">
            <a:extLst>
              <a:ext uri="{FF2B5EF4-FFF2-40B4-BE49-F238E27FC236}">
                <a16:creationId xmlns:a16="http://schemas.microsoft.com/office/drawing/2014/main" id="{65547513-FB0B-465B-BA56-53D74301BC28}"/>
              </a:ext>
            </a:extLst>
          </p:cNvPr>
          <p:cNvPicPr>
            <a:picLocks noChangeAspect="1"/>
          </p:cNvPicPr>
          <p:nvPr/>
        </p:nvPicPr>
        <p:blipFill>
          <a:blip r:embed="rId4"/>
          <a:stretch>
            <a:fillRect/>
          </a:stretch>
        </p:blipFill>
        <p:spPr>
          <a:xfrm>
            <a:off x="2068975" y="691978"/>
            <a:ext cx="8273510" cy="6673400"/>
          </a:xfrm>
          <a:prstGeom prst="rect">
            <a:avLst/>
          </a:prstGeom>
        </p:spPr>
      </p:pic>
      <p:sp>
        <p:nvSpPr>
          <p:cNvPr id="6" name="TextBox 5">
            <a:extLst>
              <a:ext uri="{FF2B5EF4-FFF2-40B4-BE49-F238E27FC236}">
                <a16:creationId xmlns:a16="http://schemas.microsoft.com/office/drawing/2014/main" id="{33700D9E-E487-49F8-9C8C-80465C6410FA}"/>
              </a:ext>
            </a:extLst>
          </p:cNvPr>
          <p:cNvSpPr txBox="1"/>
          <p:nvPr/>
        </p:nvSpPr>
        <p:spPr>
          <a:xfrm>
            <a:off x="3923929" y="41599"/>
            <a:ext cx="6001306" cy="738664"/>
          </a:xfrm>
          <a:prstGeom prst="rect">
            <a:avLst/>
          </a:prstGeom>
          <a:noFill/>
        </p:spPr>
        <p:txBody>
          <a:bodyPr wrap="square" rtlCol="0">
            <a:spAutoFit/>
          </a:bodyPr>
          <a:lstStyle/>
          <a:p>
            <a:br>
              <a:rPr lang="en-US" dirty="0"/>
            </a:br>
            <a:r>
              <a:rPr lang="en-US" sz="2400" dirty="0">
                <a:solidFill>
                  <a:srgbClr val="7030A0"/>
                </a:solidFill>
              </a:rPr>
              <a:t>The Goofy Part –Setting up your Password</a:t>
            </a:r>
          </a:p>
        </p:txBody>
      </p:sp>
      <p:sp>
        <p:nvSpPr>
          <p:cNvPr id="13" name="TextBox 12">
            <a:extLst>
              <a:ext uri="{FF2B5EF4-FFF2-40B4-BE49-F238E27FC236}">
                <a16:creationId xmlns:a16="http://schemas.microsoft.com/office/drawing/2014/main" id="{A0474772-0B61-46DB-BFC4-579A14928DB4}"/>
              </a:ext>
            </a:extLst>
          </p:cNvPr>
          <p:cNvSpPr txBox="1"/>
          <p:nvPr/>
        </p:nvSpPr>
        <p:spPr>
          <a:xfrm>
            <a:off x="145002" y="2004548"/>
            <a:ext cx="2376256" cy="2092881"/>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FIVE</a:t>
            </a:r>
            <a:r>
              <a:rPr lang="en-US" sz="2000" b="1" dirty="0">
                <a:solidFill>
                  <a:srgbClr val="7030A0"/>
                </a:solidFill>
              </a:rPr>
              <a:t>:   </a:t>
            </a:r>
          </a:p>
          <a:p>
            <a:pPr algn="ctr"/>
            <a:r>
              <a:rPr lang="en-US" sz="2000" b="1" dirty="0">
                <a:solidFill>
                  <a:srgbClr val="7030A0"/>
                </a:solidFill>
              </a:rPr>
              <a:t>“Change Password” is how you set up your password</a:t>
            </a:r>
          </a:p>
          <a:p>
            <a:pPr algn="ctr"/>
            <a:endParaRPr lang="en-US" sz="2000" b="1" dirty="0">
              <a:solidFill>
                <a:srgbClr val="7030A0"/>
              </a:solidFill>
            </a:endParaRPr>
          </a:p>
          <a:p>
            <a:pPr algn="ctr"/>
            <a:endParaRPr lang="en-US" sz="2000" b="1" dirty="0">
              <a:solidFill>
                <a:srgbClr val="7030A0"/>
              </a:solidFill>
            </a:endParaRPr>
          </a:p>
        </p:txBody>
      </p:sp>
    </p:spTree>
    <p:extLst>
      <p:ext uri="{BB962C8B-B14F-4D97-AF65-F5344CB8AC3E}">
        <p14:creationId xmlns:p14="http://schemas.microsoft.com/office/powerpoint/2010/main" val="424414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410000" y="373609"/>
            <a:ext cx="10515600" cy="708252"/>
          </a:xfrm>
        </p:spPr>
        <p:txBody>
          <a:bodyPr>
            <a:normAutofit/>
          </a:bodyPr>
          <a:lstStyle/>
          <a:p>
            <a:pPr algn="ctr"/>
            <a:r>
              <a:rPr lang="en-US" sz="3200" b="1" dirty="0">
                <a:solidFill>
                  <a:srgbClr val="0070C0"/>
                </a:solidFill>
              </a:rPr>
              <a:t>Submit Your First Request</a:t>
            </a:r>
          </a:p>
        </p:txBody>
      </p:sp>
      <p:pic>
        <p:nvPicPr>
          <p:cNvPr id="5" name="Picture 4">
            <a:extLst>
              <a:ext uri="{FF2B5EF4-FFF2-40B4-BE49-F238E27FC236}">
                <a16:creationId xmlns:a16="http://schemas.microsoft.com/office/drawing/2014/main" id="{983EA103-DE53-4BD9-B4AB-F994DF164B6F}"/>
              </a:ext>
            </a:extLst>
          </p:cNvPr>
          <p:cNvPicPr>
            <a:picLocks noChangeAspect="1"/>
          </p:cNvPicPr>
          <p:nvPr/>
        </p:nvPicPr>
        <p:blipFill>
          <a:blip r:embed="rId3"/>
          <a:stretch>
            <a:fillRect/>
          </a:stretch>
        </p:blipFill>
        <p:spPr>
          <a:xfrm>
            <a:off x="2361461" y="1043563"/>
            <a:ext cx="7492754" cy="5683942"/>
          </a:xfrm>
          <a:prstGeom prst="rect">
            <a:avLst/>
          </a:prstGeom>
        </p:spPr>
      </p:pic>
    </p:spTree>
    <p:extLst>
      <p:ext uri="{BB962C8B-B14F-4D97-AF65-F5344CB8AC3E}">
        <p14:creationId xmlns:p14="http://schemas.microsoft.com/office/powerpoint/2010/main" val="117951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840</Words>
  <Application>Microsoft Office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Abadi</vt:lpstr>
      <vt:lpstr>Arial</vt:lpstr>
      <vt:lpstr>Calibri</vt:lpstr>
      <vt:lpstr>Calibri Light</vt:lpstr>
      <vt:lpstr>Office Theme</vt:lpstr>
      <vt:lpstr>Behavioral Health Research Support</vt:lpstr>
      <vt:lpstr>Goals</vt:lpstr>
      <vt:lpstr>What Kinds of Requests Can I Make?</vt:lpstr>
      <vt:lpstr>                       Getting Started: Sign up at our helpdesk</vt:lpstr>
      <vt:lpstr>                       Getting Started: Sign up at our helpdesk</vt:lpstr>
      <vt:lpstr>                       Getting Started: Sign up at our helpdesk</vt:lpstr>
      <vt:lpstr>PowerPoint Presentation</vt:lpstr>
      <vt:lpstr>PowerPoint Presentation</vt:lpstr>
      <vt:lpstr>Submit Your First Request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Trow</dc:creator>
  <cp:lastModifiedBy>Virginia Trow</cp:lastModifiedBy>
  <cp:revision>543</cp:revision>
  <cp:lastPrinted>2021-11-03T12:44:52Z</cp:lastPrinted>
  <dcterms:created xsi:type="dcterms:W3CDTF">2021-06-08T16:56:48Z</dcterms:created>
  <dcterms:modified xsi:type="dcterms:W3CDTF">2021-11-03T17:00:34Z</dcterms:modified>
</cp:coreProperties>
</file>